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7" r:id="rId4"/>
    <p:sldId id="319" r:id="rId5"/>
    <p:sldId id="338" r:id="rId6"/>
    <p:sldId id="269" r:id="rId7"/>
    <p:sldId id="322" r:id="rId8"/>
    <p:sldId id="321" r:id="rId9"/>
    <p:sldId id="323" r:id="rId10"/>
    <p:sldId id="284" r:id="rId11"/>
    <p:sldId id="263" r:id="rId12"/>
    <p:sldId id="339" r:id="rId13"/>
    <p:sldId id="283" r:id="rId14"/>
    <p:sldId id="337" r:id="rId15"/>
    <p:sldId id="333" r:id="rId16"/>
    <p:sldId id="318" r:id="rId17"/>
    <p:sldId id="258" r:id="rId18"/>
    <p:sldId id="329" r:id="rId19"/>
    <p:sldId id="271" r:id="rId20"/>
    <p:sldId id="272" r:id="rId21"/>
    <p:sldId id="273" r:id="rId22"/>
    <p:sldId id="260" r:id="rId23"/>
    <p:sldId id="261" r:id="rId24"/>
    <p:sldId id="317" r:id="rId25"/>
    <p:sldId id="286" r:id="rId26"/>
    <p:sldId id="340" r:id="rId27"/>
    <p:sldId id="281" r:id="rId28"/>
    <p:sldId id="280" r:id="rId29"/>
    <p:sldId id="331" r:id="rId30"/>
    <p:sldId id="330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 snapToObjects="1">
      <p:cViewPr varScale="1">
        <p:scale>
          <a:sx n="216" d="100"/>
          <a:sy n="216" d="100"/>
        </p:scale>
        <p:origin x="16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A8C6-A4FB-4470-ADB1-4674A1F0858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6F89D-E6D9-434F-944F-3DB9365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6287-1DB2-4A5F-92A5-399AA6F99378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C3EC-7291-48A8-B463-8D39F01E5D24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A01C-B77C-4CEA-8AF3-889892C90AD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1906-E9CF-4213-BA94-AFBC8BC25719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0AD4-B7F6-4584-98B8-B2776E7A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057"/>
            <a:ext cx="8229600" cy="30125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0AAC-8B73-4CAA-9022-07A287396AF7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B570-6CA6-4E1C-BE70-03BB6F16EEB7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655C-7296-46D4-B0E3-D1BF8AA8E80E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A52D-509E-4F52-AA1C-5A21B42475C8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82C0-6BB0-4BB0-8C3E-46959FED8A0E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A94C-29BB-45F0-AA0C-E55CB1FD394C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AC0C-56B9-40B4-8E3B-FEFBF30CFA39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3252-07AA-4D0C-B97E-DB5B7C664F25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0D3BA3-30AB-4176-BD0C-8CA2C355CC14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7FDC7-F59C-48C5-9372-D5EE68B3153B}"/>
              </a:ext>
            </a:extLst>
          </p:cNvPr>
          <p:cNvSpPr txBox="1"/>
          <p:nvPr userDrawn="1"/>
        </p:nvSpPr>
        <p:spPr>
          <a:xfrm>
            <a:off x="8244114" y="34766"/>
            <a:ext cx="8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 </a:t>
            </a:r>
            <a:r>
              <a:rPr lang="en-US" b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350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pn.com/nfl/story/_/id/33622482/teams-assured-possession-playoff-rules-change" TargetMode="External"/><Relationship Id="rId2" Type="http://schemas.openxmlformats.org/officeDocument/2006/relationships/hyperlink" Target="https://operations.nfl.com/the-rules/nfl-overtime-rul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alvadoran_gang_crackdow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mrick.wordpress.ncsu.edu/st350-exam-2-review-key/" TargetMode="External"/><Relationship Id="rId2" Type="http://schemas.openxmlformats.org/officeDocument/2006/relationships/hyperlink" Target="https://hamrick.wordpress.ncsu.edu/st350-exam-2-revie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amrick.wordpress.ncsu.edu/files/2024/07/negativez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695107171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5369b1bef6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186E06-3EFE-4843-8596-2491E7B58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2F65BE6-3FDB-4F03-806D-13DEC28DA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14 Review</a:t>
            </a:r>
          </a:p>
          <a:p>
            <a:r>
              <a:rPr lang="en-US" dirty="0"/>
              <a:t>Error, Alpha, Beta, and Power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88" y="462417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Guidelines for One Sample t-Test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When is it ok to use the t procedures?</a:t>
            </a:r>
          </a:p>
        </p:txBody>
      </p:sp>
      <p:graphicFrame>
        <p:nvGraphicFramePr>
          <p:cNvPr id="16420" name="Group 36"/>
          <p:cNvGraphicFramePr>
            <a:graphicFrameLocks noGrp="1"/>
          </p:cNvGraphicFramePr>
          <p:nvPr>
            <p:ph sz="half" idx="2"/>
          </p:nvPr>
        </p:nvGraphicFramePr>
        <p:xfrm>
          <a:off x="1256538" y="1319667"/>
          <a:ext cx="6515100" cy="2992836"/>
        </p:xfrm>
        <a:graphic>
          <a:graphicData uri="http://schemas.openxmlformats.org/drawingml/2006/table">
            <a:tbl>
              <a:tblPr/>
              <a:tblGrid>
                <a:gridCol w="172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 procedures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&lt; 15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your data looks like a Normal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(you can check this with a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Quantile Plot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≤ n &lt; 40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 in the presence of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outliers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skewness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skewness is ok!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≥ 40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 in the presence of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outliers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even if data are very skewed.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635658" y="3749732"/>
            <a:ext cx="407193" cy="692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42851" y="4275916"/>
            <a:ext cx="196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Investigate the cause: data wrongly recorded, equipment malfunction,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Response bias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38916" y="3106794"/>
            <a:ext cx="614363" cy="1528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99526" y="4635557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different procedure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EF2DEE-13E1-45F9-8438-E2DB17FC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2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04" y="375033"/>
            <a:ext cx="8034528" cy="9941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you check to see if your data are Normally distributed? How to check for skewness and outliers?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268" y="1409996"/>
            <a:ext cx="6172200" cy="10287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Histogram/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stemplot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/boxplot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good to see skewness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Modified boxplot good to see outliers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quantile plot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good to check for normality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t="7175"/>
          <a:stretch>
            <a:fillRect/>
          </a:stretch>
        </p:blipFill>
        <p:spPr bwMode="auto">
          <a:xfrm>
            <a:off x="4894502" y="2326483"/>
            <a:ext cx="2914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8564" y="2971270"/>
            <a:ext cx="260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example: sample size n=12 &lt; 15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data need to show normality!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B42D8-6792-416C-BEE4-B86C8D1C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48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2E22-5D68-4E72-A1AC-096D15899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One-Sample Proportion</a:t>
            </a:r>
          </a:p>
        </p:txBody>
      </p:sp>
    </p:spTree>
    <p:extLst>
      <p:ext uri="{BB962C8B-B14F-4D97-AF65-F5344CB8AC3E}">
        <p14:creationId xmlns:p14="http://schemas.microsoft.com/office/powerpoint/2010/main" val="60341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9DA-F92D-4481-AAF9-B9B1AF00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71" y="385525"/>
            <a:ext cx="8229600" cy="80129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NFL Overtime Rules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FD99-82E7-4783-845C-59FA7B61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051166"/>
            <a:ext cx="7997951" cy="3263504"/>
          </a:xfrm>
        </p:spPr>
        <p:txBody>
          <a:bodyPr/>
          <a:lstStyle/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NFL instituted a new overtime rule, just for playoff games, beginning in 2022.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https://www.espn.com/nfl/story/_/id/33622482/teams-assured-possession-playoff-rules-change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State the hypothesis for this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92BBA-0B93-4C5F-8DC5-3816944C2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045" y="2424503"/>
            <a:ext cx="6741455" cy="116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2B6B866-95DC-4894-B2D3-DC68D50F8A55}"/>
                  </a:ext>
                </a:extLst>
              </p:cNvPr>
              <p:cNvSpPr txBox="1"/>
              <p:nvPr/>
            </p:nvSpPr>
            <p:spPr>
              <a:xfrm>
                <a:off x="3752617" y="3904476"/>
                <a:ext cx="1510748" cy="86903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unc>
                        <m:func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2B6B866-95DC-4894-B2D3-DC68D50F8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17" y="3904476"/>
                <a:ext cx="1510748" cy="869030"/>
              </a:xfrm>
              <a:prstGeom prst="rect">
                <a:avLst/>
              </a:prstGeom>
              <a:blipFill>
                <a:blip r:embed="rId5"/>
                <a:stretch>
                  <a:fillRect l="-405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8AADE-548C-4EF3-A5C9-8D243758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737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6FCC3-7246-4CEB-8236-A2993B35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9520" y="1795007"/>
                <a:ext cx="5915025" cy="2173489"/>
              </a:xfrm>
            </p:spPr>
            <p:txBody>
              <a:bodyPr/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test statistic.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p-value.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&gt;2.751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&lt;−2.751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&lt;−2.751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=2∗0.003=0.006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your conclusion in terms of the story.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6FCC3-7246-4CEB-8236-A2993B35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9520" y="1795007"/>
                <a:ext cx="5915025" cy="2173489"/>
              </a:xfrm>
              <a:blipFill>
                <a:blip r:embed="rId2"/>
                <a:stretch>
                  <a:fillRect l="-412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C64548-4235-4140-8F07-5C6F62D1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43" y="581788"/>
            <a:ext cx="6741455" cy="116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0C0A9A-12EE-44CC-91F3-BA83A1921D35}"/>
                  </a:ext>
                </a:extLst>
              </p:cNvPr>
              <p:cNvSpPr/>
              <p:nvPr/>
            </p:nvSpPr>
            <p:spPr>
              <a:xfrm>
                <a:off x="4405770" y="1834221"/>
                <a:ext cx="3248710" cy="867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0.5676−0.5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0.5∗0.5</m:t>
                                  </m:r>
                                </m:num>
                                <m:den>
                                  <m:r>
                                    <a:rPr lang="en-US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414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=2.751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0C0A9A-12EE-44CC-91F3-BA83A1921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70" y="1834221"/>
                <a:ext cx="3248710" cy="867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BEED41-58A3-4EBC-915C-290AC2F76C26}"/>
              </a:ext>
            </a:extLst>
          </p:cNvPr>
          <p:cNvSpPr txBox="1"/>
          <p:nvPr/>
        </p:nvSpPr>
        <p:spPr>
          <a:xfrm>
            <a:off x="1928192" y="3916017"/>
            <a:ext cx="512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 = 0.006 &lt; 0.05; there is evidence to conclude that the probability of winning the game based on winning the coin toss is different from 50%.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25AB-2ABF-4BAD-ABEF-A3B12BF8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3252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1CF76-4034-473E-AEDE-9E3196BCB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curve below, insert and clearly label the p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P-value for the hypothesis test.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a 95% confidence interval for the proportion of games won by the team that won the coin toss.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1CF76-4034-473E-AEDE-9E3196BCB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60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C8C39B2-0E42-4B02-80B2-E102CCC7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27" y="473028"/>
            <a:ext cx="6741455" cy="116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ECED7-0FEB-4488-881C-A0929A167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212" y="1883948"/>
            <a:ext cx="3111180" cy="15926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717E79-384C-4EB5-9341-373FE779C483}"/>
              </a:ext>
            </a:extLst>
          </p:cNvPr>
          <p:cNvGrpSpPr/>
          <p:nvPr/>
        </p:nvGrpSpPr>
        <p:grpSpPr>
          <a:xfrm>
            <a:off x="4820577" y="2393019"/>
            <a:ext cx="1779469" cy="776918"/>
            <a:chOff x="4943192" y="2703190"/>
            <a:chExt cx="2372624" cy="103589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357C00F-867A-4C9C-8267-BBB20FE3D906}"/>
                </a:ext>
              </a:extLst>
            </p:cNvPr>
            <p:cNvSpPr/>
            <p:nvPr/>
          </p:nvSpPr>
          <p:spPr>
            <a:xfrm>
              <a:off x="4943192" y="3449370"/>
              <a:ext cx="525101" cy="289711"/>
            </a:xfrm>
            <a:custGeom>
              <a:avLst/>
              <a:gdLst>
                <a:gd name="connsiteX0" fmla="*/ 0 w 525101"/>
                <a:gd name="connsiteY0" fmla="*/ 289711 h 289711"/>
                <a:gd name="connsiteX1" fmla="*/ 0 w 525101"/>
                <a:gd name="connsiteY1" fmla="*/ 0 h 289711"/>
                <a:gd name="connsiteX2" fmla="*/ 108642 w 525101"/>
                <a:gd name="connsiteY2" fmla="*/ 117695 h 289711"/>
                <a:gd name="connsiteX3" fmla="*/ 217283 w 525101"/>
                <a:gd name="connsiteY3" fmla="*/ 190123 h 289711"/>
                <a:gd name="connsiteX4" fmla="*/ 389299 w 525101"/>
                <a:gd name="connsiteY4" fmla="*/ 253497 h 289711"/>
                <a:gd name="connsiteX5" fmla="*/ 525101 w 525101"/>
                <a:gd name="connsiteY5" fmla="*/ 289711 h 289711"/>
                <a:gd name="connsiteX6" fmla="*/ 0 w 525101"/>
                <a:gd name="connsiteY6" fmla="*/ 289711 h 28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01" h="289711">
                  <a:moveTo>
                    <a:pt x="0" y="289711"/>
                  </a:moveTo>
                  <a:lnTo>
                    <a:pt x="0" y="0"/>
                  </a:lnTo>
                  <a:lnTo>
                    <a:pt x="108642" y="117695"/>
                  </a:lnTo>
                  <a:lnTo>
                    <a:pt x="217283" y="190123"/>
                  </a:lnTo>
                  <a:lnTo>
                    <a:pt x="389299" y="253497"/>
                  </a:lnTo>
                  <a:lnTo>
                    <a:pt x="525101" y="289711"/>
                  </a:lnTo>
                  <a:lnTo>
                    <a:pt x="0" y="28971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7B660D5-AC66-4D59-A683-631C3704F739}"/>
                </a:ext>
              </a:extLst>
            </p:cNvPr>
            <p:cNvCxnSpPr/>
            <p:nvPr/>
          </p:nvCxnSpPr>
          <p:spPr>
            <a:xfrm flipV="1">
              <a:off x="5024671" y="3041968"/>
              <a:ext cx="742384" cy="624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F0DF7E-1BA8-4DCC-93E4-2AC7A263867D}"/>
                </a:ext>
              </a:extLst>
            </p:cNvPr>
            <p:cNvSpPr txBox="1"/>
            <p:nvPr/>
          </p:nvSpPr>
          <p:spPr>
            <a:xfrm>
              <a:off x="5669918" y="2703190"/>
              <a:ext cx="164589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6BF59-4736-4CC6-9AFE-3090BAEC3C32}"/>
              </a:ext>
            </a:extLst>
          </p:cNvPr>
          <p:cNvGrpSpPr/>
          <p:nvPr/>
        </p:nvGrpSpPr>
        <p:grpSpPr>
          <a:xfrm flipH="1">
            <a:off x="2593151" y="2429469"/>
            <a:ext cx="1126962" cy="740469"/>
            <a:chOff x="4943192" y="2751789"/>
            <a:chExt cx="1761882" cy="98729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1873CEE-655C-4CE3-AAA4-A2628C97197A}"/>
                </a:ext>
              </a:extLst>
            </p:cNvPr>
            <p:cNvSpPr/>
            <p:nvPr/>
          </p:nvSpPr>
          <p:spPr>
            <a:xfrm>
              <a:off x="4943192" y="3449370"/>
              <a:ext cx="525101" cy="289711"/>
            </a:xfrm>
            <a:custGeom>
              <a:avLst/>
              <a:gdLst>
                <a:gd name="connsiteX0" fmla="*/ 0 w 525101"/>
                <a:gd name="connsiteY0" fmla="*/ 289711 h 289711"/>
                <a:gd name="connsiteX1" fmla="*/ 0 w 525101"/>
                <a:gd name="connsiteY1" fmla="*/ 0 h 289711"/>
                <a:gd name="connsiteX2" fmla="*/ 108642 w 525101"/>
                <a:gd name="connsiteY2" fmla="*/ 117695 h 289711"/>
                <a:gd name="connsiteX3" fmla="*/ 217283 w 525101"/>
                <a:gd name="connsiteY3" fmla="*/ 190123 h 289711"/>
                <a:gd name="connsiteX4" fmla="*/ 389299 w 525101"/>
                <a:gd name="connsiteY4" fmla="*/ 253497 h 289711"/>
                <a:gd name="connsiteX5" fmla="*/ 525101 w 525101"/>
                <a:gd name="connsiteY5" fmla="*/ 289711 h 289711"/>
                <a:gd name="connsiteX6" fmla="*/ 0 w 525101"/>
                <a:gd name="connsiteY6" fmla="*/ 289711 h 28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01" h="289711">
                  <a:moveTo>
                    <a:pt x="0" y="289711"/>
                  </a:moveTo>
                  <a:lnTo>
                    <a:pt x="0" y="0"/>
                  </a:lnTo>
                  <a:lnTo>
                    <a:pt x="108642" y="117695"/>
                  </a:lnTo>
                  <a:lnTo>
                    <a:pt x="217283" y="190123"/>
                  </a:lnTo>
                  <a:lnTo>
                    <a:pt x="389299" y="253497"/>
                  </a:lnTo>
                  <a:lnTo>
                    <a:pt x="525101" y="289711"/>
                  </a:lnTo>
                  <a:lnTo>
                    <a:pt x="0" y="28971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09AAA7-871E-4115-B37E-B8888F1B3C50}"/>
                </a:ext>
              </a:extLst>
            </p:cNvPr>
            <p:cNvCxnSpPr/>
            <p:nvPr/>
          </p:nvCxnSpPr>
          <p:spPr>
            <a:xfrm flipV="1">
              <a:off x="5024671" y="3041968"/>
              <a:ext cx="742384" cy="624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461218-5B12-43AC-9D04-09C4F6BFAB5A}"/>
                </a:ext>
              </a:extLst>
            </p:cNvPr>
            <p:cNvSpPr txBox="1"/>
            <p:nvPr/>
          </p:nvSpPr>
          <p:spPr>
            <a:xfrm>
              <a:off x="5702731" y="2751789"/>
              <a:ext cx="100234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A68EC8-DBAF-4E92-8D8B-CF78B535A75C}"/>
              </a:ext>
            </a:extLst>
          </p:cNvPr>
          <p:cNvSpPr txBox="1"/>
          <p:nvPr/>
        </p:nvSpPr>
        <p:spPr>
          <a:xfrm>
            <a:off x="3934969" y="3219455"/>
            <a:ext cx="76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C70DB5-FF2A-4FAC-B880-FF844B3B9957}"/>
                  </a:ext>
                </a:extLst>
              </p:cNvPr>
              <p:cNvSpPr txBox="1"/>
              <p:nvPr/>
            </p:nvSpPr>
            <p:spPr>
              <a:xfrm>
                <a:off x="4631928" y="3226736"/>
                <a:ext cx="948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=0.5676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C70DB5-FF2A-4FAC-B880-FF844B3B9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28" y="3226736"/>
                <a:ext cx="94896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6C1F7C7E-3D5E-4D46-9693-A89447832FC2}"/>
                  </a:ext>
                </a:extLst>
              </p:cNvPr>
              <p:cNvSpPr txBox="1"/>
              <p:nvPr/>
            </p:nvSpPr>
            <p:spPr>
              <a:xfrm>
                <a:off x="2742819" y="3862252"/>
                <a:ext cx="5337429" cy="98645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Center</m:t>
                      </m:r>
                      <m:r>
                        <m:rPr>
                          <m:nor/>
                        </m:rPr>
                        <a:rPr lang="en-US" sz="1200" i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5676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Margin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error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5676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(0.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4324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414</m:t>
                              </m:r>
                            </m:den>
                          </m:f>
                        </m:e>
                      </m:ra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CI</m:t>
                      </m:r>
                      <m:r>
                        <m:rPr>
                          <m:nor/>
                        </m:rPr>
                        <a:rPr lang="en-US" sz="1200" i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5676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±0.0477=(0.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5199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0.6153)</m:t>
                      </m:r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6C1F7C7E-3D5E-4D46-9693-A89447832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819" y="3862252"/>
                <a:ext cx="5337429" cy="986453"/>
              </a:xfrm>
              <a:prstGeom prst="rect">
                <a:avLst/>
              </a:prstGeom>
              <a:blipFill>
                <a:blip r:embed="rId6"/>
                <a:stretch>
                  <a:fillRect b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3C76B-1EE6-4C30-98B2-527278E0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22913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2C76-BB25-44DE-A6E9-8D1E9E70D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7.8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9C04-E8CB-4127-B28C-245C924DA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Calculating Type II Error Probabilities (</a:t>
            </a:r>
            <a:r>
              <a:rPr lang="el-GR" dirty="0"/>
              <a:t>β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173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D795-647A-461A-A125-E5DAE513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4BAF-96CA-4BCA-B662-CFA0F5C4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When we do hypothesis testing, there is a chance we make a mistake in our conclusions.</a:t>
            </a:r>
          </a:p>
          <a:p>
            <a:r>
              <a:rPr lang="en-US" sz="2000" dirty="0"/>
              <a:t>If we think of our hypothesis conclusions in the frame of a court of law, we have two possible undesirable outcomes:</a:t>
            </a:r>
          </a:p>
          <a:p>
            <a:pPr lvl="1"/>
            <a:r>
              <a:rPr lang="en-US" sz="2000" dirty="0"/>
              <a:t>An innocent person goes to prison</a:t>
            </a:r>
          </a:p>
          <a:p>
            <a:pPr lvl="1"/>
            <a:r>
              <a:rPr lang="en-US" sz="2000" dirty="0"/>
              <a:t>A guilty person walks free</a:t>
            </a:r>
          </a:p>
          <a:p>
            <a:r>
              <a:rPr lang="en-US" sz="2000" dirty="0"/>
              <a:t>In fact, you can spend some time meditating over a cup of tea about the ethics of this. For example, El Salvador has a new president that prefers the </a:t>
            </a:r>
            <a:r>
              <a:rPr lang="en-US" sz="2000" dirty="0">
                <a:hlinkClick r:id="rId2"/>
              </a:rPr>
              <a:t>former error</a:t>
            </a:r>
            <a:r>
              <a:rPr lang="en-US" sz="2000" dirty="0"/>
              <a:t> and Honduras has followed suit.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0B78D-874F-476D-9F7D-3DAEEBFD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6612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84EE-7FE4-4065-868E-EDE0062B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677"/>
            <a:ext cx="8229600" cy="801290"/>
          </a:xfrm>
        </p:spPr>
        <p:txBody>
          <a:bodyPr/>
          <a:lstStyle/>
          <a:p>
            <a:r>
              <a:rPr lang="en-US" dirty="0"/>
              <a:t>Error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3E5C-009B-4C7F-8F22-DDDCA3E6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649"/>
            <a:ext cx="8229600" cy="3012565"/>
          </a:xfrm>
        </p:spPr>
        <p:txBody>
          <a:bodyPr/>
          <a:lstStyle/>
          <a:p>
            <a:r>
              <a:rPr lang="en-US" sz="2000" dirty="0"/>
              <a:t>If we reject H</a:t>
            </a:r>
            <a:r>
              <a:rPr lang="en-US" sz="2000" baseline="-25000" dirty="0"/>
              <a:t>0</a:t>
            </a:r>
            <a:r>
              <a:rPr lang="en-US" sz="2000" dirty="0"/>
              <a:t> when H</a:t>
            </a:r>
            <a:r>
              <a:rPr lang="en-US" sz="2000" baseline="-25000" dirty="0"/>
              <a:t>0</a:t>
            </a:r>
            <a:r>
              <a:rPr lang="en-US" sz="2000" dirty="0"/>
              <a:t> is true, we have committed a Type I error. </a:t>
            </a:r>
          </a:p>
          <a:p>
            <a:r>
              <a:rPr lang="en-US" sz="2000" dirty="0"/>
              <a:t>If we fail to reject H</a:t>
            </a:r>
            <a:r>
              <a:rPr lang="en-US" sz="2000" baseline="-25000" dirty="0"/>
              <a:t>0</a:t>
            </a:r>
            <a:r>
              <a:rPr lang="en-US" sz="2000" dirty="0"/>
              <a:t> when H</a:t>
            </a:r>
            <a:r>
              <a:rPr lang="en-US" sz="2000" baseline="-25000" dirty="0"/>
              <a:t>0</a:t>
            </a:r>
            <a:r>
              <a:rPr lang="en-US" sz="2000" dirty="0"/>
              <a:t> is false, we have committed a Type II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2FF63-DC35-4801-BCB0-F18D4F98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5" name="Picture 4" descr="A matrix of error types.">
            <a:extLst>
              <a:ext uri="{FF2B5EF4-FFF2-40B4-BE49-F238E27FC236}">
                <a16:creationId xmlns:a16="http://schemas.microsoft.com/office/drawing/2014/main" id="{15EC9A79-287B-47B8-BD0A-B111F2AE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46" y="2241974"/>
            <a:ext cx="4270703" cy="2402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92A313-7B54-463A-A47B-1259EA386CA7}"/>
              </a:ext>
            </a:extLst>
          </p:cNvPr>
          <p:cNvSpPr/>
          <p:nvPr/>
        </p:nvSpPr>
        <p:spPr>
          <a:xfrm>
            <a:off x="6259065" y="2872601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10F1C-8C72-45D7-8BE0-E310FBAA991D}"/>
              </a:ext>
            </a:extLst>
          </p:cNvPr>
          <p:cNvSpPr/>
          <p:nvPr/>
        </p:nvSpPr>
        <p:spPr>
          <a:xfrm>
            <a:off x="7375125" y="373262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98CDE-F70D-4D12-9485-022DB599F842}"/>
              </a:ext>
            </a:extLst>
          </p:cNvPr>
          <p:cNvSpPr/>
          <p:nvPr/>
        </p:nvSpPr>
        <p:spPr>
          <a:xfrm>
            <a:off x="7030510" y="3094331"/>
            <a:ext cx="1272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B92D3-11BE-42D4-B1C6-5D71A10AF080}"/>
              </a:ext>
            </a:extLst>
          </p:cNvPr>
          <p:cNvSpPr/>
          <p:nvPr/>
        </p:nvSpPr>
        <p:spPr>
          <a:xfrm>
            <a:off x="6087666" y="3779778"/>
            <a:ext cx="980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Status</a:t>
            </a:r>
          </a:p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Quo</a:t>
            </a:r>
          </a:p>
        </p:txBody>
      </p:sp>
      <p:pic>
        <p:nvPicPr>
          <p:cNvPr id="10" name="Picture 2" descr="statistics - Type - I Error &amp; Type - II Error: Pregnancy test analogy - is  it legit? - Economics Stack Exchange">
            <a:extLst>
              <a:ext uri="{FF2B5EF4-FFF2-40B4-BE49-F238E27FC236}">
                <a16:creationId xmlns:a16="http://schemas.microsoft.com/office/drawing/2014/main" id="{F8322087-A68C-41D3-9E86-1BA6EFDC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8" y="2496763"/>
            <a:ext cx="3136709" cy="23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53CD-F568-4F5C-BEDE-FA03FC4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5A4E-E6D7-4F65-B4EB-7284D003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Your brand new car is supposed to get 35 miles per gallon. You have measured your fuel mileage on 10 tanks of gas and you are getting 31.9 mpg with a standard deviation of 5.3. This seems low… but is it really that bad? But, it is the average of 10 tanks </a:t>
            </a:r>
            <a:r>
              <a:rPr lang="en-US" sz="2000" dirty="0" err="1"/>
              <a:t>tho</a:t>
            </a:r>
            <a:r>
              <a:rPr lang="en-US" sz="2000" dirty="0"/>
              <a:t>. Use significance level of 0.05.</a:t>
            </a:r>
          </a:p>
          <a:p>
            <a:pPr lvl="1"/>
            <a:r>
              <a:rPr lang="en-US" sz="2000" dirty="0"/>
              <a:t>Write the null and alternative hypotheses.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2E192-F4AF-48D8-B69C-F8281C3D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2050" name="Picture 2" descr="Meat the Missouri 'hotdogger' driving the Oscar Mayer Wienermobile around  the U.S. | KCUR - Kansas City news and NPR">
            <a:extLst>
              <a:ext uri="{FF2B5EF4-FFF2-40B4-BE49-F238E27FC236}">
                <a16:creationId xmlns:a16="http://schemas.microsoft.com/office/drawing/2014/main" id="{1D711D2C-B297-4234-A955-45C83F81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70" y="3471760"/>
            <a:ext cx="1972826" cy="15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A794-2BB8-5AB0-3FB5-426F0490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177"/>
            <a:ext cx="8229600" cy="801290"/>
          </a:xfrm>
        </p:spPr>
        <p:txBody>
          <a:bodyPr/>
          <a:lstStyle/>
          <a:p>
            <a:r>
              <a:rPr lang="en-US" dirty="0"/>
              <a:t>Today’s Updates /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2157-7FD7-FA85-14AF-CA34D65C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9432"/>
            <a:ext cx="8229600" cy="3313800"/>
          </a:xfrm>
        </p:spPr>
        <p:txBody>
          <a:bodyPr/>
          <a:lstStyle/>
          <a:p>
            <a:r>
              <a:rPr lang="en-US" sz="2000" dirty="0"/>
              <a:t>Homework 7 is due at the end of the day, next class.</a:t>
            </a:r>
          </a:p>
          <a:p>
            <a:r>
              <a:rPr lang="en-US" sz="2000" dirty="0"/>
              <a:t>Quiz 7 will be open Thursday-Friday as always. </a:t>
            </a:r>
          </a:p>
          <a:p>
            <a:r>
              <a:rPr lang="en-US" sz="2000" dirty="0"/>
              <a:t>Exam 2 review next class. </a:t>
            </a:r>
            <a:r>
              <a:rPr lang="en-US" sz="2000" dirty="0">
                <a:hlinkClick r:id="rId2"/>
              </a:rPr>
              <a:t>Exam review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key</a:t>
            </a:r>
            <a:r>
              <a:rPr lang="en-US" sz="2000" dirty="0"/>
              <a:t> have been posted.</a:t>
            </a:r>
          </a:p>
          <a:p>
            <a:r>
              <a:rPr lang="en-US" sz="2000" dirty="0"/>
              <a:t>Exam 2 on Monday, October 27.</a:t>
            </a:r>
          </a:p>
          <a:p>
            <a:r>
              <a:rPr lang="en-US" sz="2000" dirty="0"/>
              <a:t>Last day to drop is coming up… Thursday, October 23. Come see me if you want to talk over this decision.</a:t>
            </a:r>
          </a:p>
          <a:p>
            <a:r>
              <a:rPr lang="en-US" sz="2000" dirty="0"/>
              <a:t>Stat Hub is open for business. Free help/tutoring. SAS1101, M-Th, 5:30-8:00pm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0ECA1-6F70-C715-A4E1-44B23B7C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E849-1381-4C0D-9AEF-EBF15D3A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F4D72-EDB5-4C3D-ADC9-D468A257D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000" dirty="0"/>
                  <a:t>μ</a:t>
                </a:r>
                <a:r>
                  <a:rPr lang="en-US" sz="2000" dirty="0"/>
                  <a:t> = 35,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= 31.9, s = 5.3 (in fact, let’s assume this is </a:t>
                </a:r>
                <a:r>
                  <a:rPr lang="el-GR" sz="2000" dirty="0"/>
                  <a:t>σ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Calculate the test statistic.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the </a:t>
                </a:r>
                <a:r>
                  <a:rPr lang="en-US" sz="2000" dirty="0">
                    <a:hlinkClick r:id="rId2"/>
                  </a:rPr>
                  <a:t>p-value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F4D72-EDB5-4C3D-ADC9-D468A257D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D1E2C-D5FC-46F6-867C-459C6C83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7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BE6-0A68-4C2C-BB4D-0A13901F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0B03-DA25-4F2D-AC46-EC24E42E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While you’re looking at the table, we said </a:t>
            </a:r>
            <a:r>
              <a:rPr lang="el-GR" sz="2000" dirty="0"/>
              <a:t>α</a:t>
            </a:r>
            <a:r>
              <a:rPr lang="en-US" sz="2000" dirty="0"/>
              <a:t> = 0.05. What would z have to be in order for the p-value to be ≤ 0.05?</a:t>
            </a:r>
          </a:p>
          <a:p>
            <a:endParaRPr lang="en-US" sz="2000" dirty="0"/>
          </a:p>
          <a:p>
            <a:r>
              <a:rPr lang="en-US" sz="2000" dirty="0"/>
              <a:t>What is your conclusion in technical terms?</a:t>
            </a:r>
          </a:p>
          <a:p>
            <a:endParaRPr lang="en-US" sz="2000" dirty="0"/>
          </a:p>
          <a:p>
            <a:r>
              <a:rPr lang="en-US" sz="2000" dirty="0"/>
              <a:t>Now, you’re ready to go get snooty with the car salesman. Given that we rejected H</a:t>
            </a:r>
            <a:r>
              <a:rPr lang="en-US" sz="2000" baseline="-25000" dirty="0"/>
              <a:t>0,</a:t>
            </a:r>
            <a:r>
              <a:rPr lang="en-US" sz="2000" dirty="0"/>
              <a:t> describe the Type I error. Describe the Type II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5F9DD-F23D-41CA-B44F-51CA5E85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0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4090-074F-46FC-9415-3F4F10E2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500"/>
            <a:ext cx="8229600" cy="801290"/>
          </a:xfrm>
        </p:spPr>
        <p:txBody>
          <a:bodyPr/>
          <a:lstStyle/>
          <a:p>
            <a:r>
              <a:rPr lang="en-US" dirty="0"/>
              <a:t>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9AFD-73F7-466A-8613-4CD39D4C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1771"/>
            <a:ext cx="8229600" cy="3193839"/>
          </a:xfrm>
        </p:spPr>
        <p:txBody>
          <a:bodyPr/>
          <a:lstStyle/>
          <a:p>
            <a:r>
              <a:rPr lang="en-US" sz="1600" dirty="0"/>
              <a:t>The probability of a Type I error is the probability of rejecting H</a:t>
            </a:r>
            <a:r>
              <a:rPr lang="en-US" sz="1600" baseline="-25000" dirty="0"/>
              <a:t>0</a:t>
            </a:r>
            <a:r>
              <a:rPr lang="en-US" sz="1600" dirty="0"/>
              <a:t> when it really is true. </a:t>
            </a:r>
            <a:r>
              <a:rPr lang="en-US" sz="1600" b="1" dirty="0"/>
              <a:t>This is exactly the significance level of the test.</a:t>
            </a:r>
          </a:p>
          <a:p>
            <a:r>
              <a:rPr lang="en-US" sz="1600" dirty="0"/>
              <a:t>The significance level </a:t>
            </a:r>
            <a:r>
              <a:rPr lang="el-GR" sz="1600" dirty="0"/>
              <a:t>α</a:t>
            </a:r>
            <a:r>
              <a:rPr lang="en-US" sz="1600" dirty="0"/>
              <a:t> of any fixed-level test is the probability of a Type I error. That is, </a:t>
            </a:r>
            <a:r>
              <a:rPr lang="el-GR" sz="1600" dirty="0"/>
              <a:t>α</a:t>
            </a:r>
            <a:r>
              <a:rPr lang="en-US" sz="1600" dirty="0"/>
              <a:t> is the probability that the test will reject the null hypothesis H</a:t>
            </a:r>
            <a:r>
              <a:rPr lang="en-US" sz="1600" baseline="-25000" dirty="0"/>
              <a:t>0</a:t>
            </a:r>
            <a:r>
              <a:rPr lang="en-US" sz="1600" dirty="0"/>
              <a:t> when H</a:t>
            </a:r>
            <a:r>
              <a:rPr lang="en-US" sz="1600" baseline="-25000" dirty="0"/>
              <a:t>0</a:t>
            </a:r>
            <a:r>
              <a:rPr lang="en-US" sz="1600" dirty="0"/>
              <a:t> is, in fact, true.</a:t>
            </a:r>
          </a:p>
          <a:p>
            <a:r>
              <a:rPr lang="en-US" sz="1600" dirty="0"/>
              <a:t>This value is chosen from the outset (Step 0!) and cannot be modified by changing sample size, decreasing standard deviation, or changing your hypotheses.</a:t>
            </a:r>
          </a:p>
          <a:p>
            <a:r>
              <a:rPr lang="en-US" sz="1600" dirty="0"/>
              <a:t>Consider the consequences of a Type I error before choosing a significance level. By this, we mean:</a:t>
            </a:r>
          </a:p>
          <a:p>
            <a:pPr lvl="1"/>
            <a:r>
              <a:rPr lang="en-US" sz="1600" dirty="0"/>
              <a:t>“What if an error would cause a loss of human life?” Very low </a:t>
            </a:r>
            <a:r>
              <a:rPr lang="el-GR" sz="1600" dirty="0"/>
              <a:t>α</a:t>
            </a:r>
            <a:endParaRPr lang="en-US" sz="1600" dirty="0"/>
          </a:p>
          <a:p>
            <a:pPr lvl="1"/>
            <a:r>
              <a:rPr lang="en-US" sz="1600" dirty="0"/>
              <a:t>“What if an error caused the snack company to not stock enough Doritos in the snack machine?” ‘Less low’ </a:t>
            </a:r>
            <a:r>
              <a:rPr lang="el-GR" sz="1600" dirty="0"/>
              <a:t>α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Common values for α are 0.01, 0.05, and 0.10… 0.05 is most common.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E5E6-C141-47DE-965D-1CDF840E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1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F5E4-A5AC-42D1-8FDA-A19A7C48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841"/>
            <a:ext cx="8229600" cy="801290"/>
          </a:xfrm>
        </p:spPr>
        <p:txBody>
          <a:bodyPr/>
          <a:lstStyle/>
          <a:p>
            <a:r>
              <a:rPr lang="en-US" dirty="0"/>
              <a:t>Beta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0FD-67EF-4353-9052-A3382595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813"/>
            <a:ext cx="6808406" cy="3012565"/>
          </a:xfrm>
        </p:spPr>
        <p:txBody>
          <a:bodyPr/>
          <a:lstStyle/>
          <a:p>
            <a:r>
              <a:rPr lang="en-US" sz="1800" dirty="0"/>
              <a:t>A significance test makes a Type II error when it fails to reject a null hypothesis that really is false (</a:t>
            </a:r>
            <a:r>
              <a:rPr lang="el-GR" sz="1800" dirty="0"/>
              <a:t>β</a:t>
            </a:r>
            <a:r>
              <a:rPr lang="en-US" sz="1800" dirty="0"/>
              <a:t>). There are many values of the parameter that satisfy the alternative hypothesis. </a:t>
            </a:r>
          </a:p>
          <a:p>
            <a:r>
              <a:rPr lang="en-US" sz="1800" dirty="0"/>
              <a:t>The easiest way to reduce β is to increase sample size.</a:t>
            </a:r>
          </a:p>
          <a:p>
            <a:r>
              <a:rPr lang="en-US" sz="1800" dirty="0"/>
              <a:t>We can calculate the probability that a test does reject H</a:t>
            </a:r>
            <a:r>
              <a:rPr lang="en-US" sz="1800" baseline="-25000" dirty="0"/>
              <a:t>0</a:t>
            </a:r>
            <a:r>
              <a:rPr lang="en-US" sz="1800" dirty="0"/>
              <a:t> when any specific alternative is true. This probability is called the </a:t>
            </a:r>
            <a:r>
              <a:rPr lang="en-US" sz="1800" b="1" dirty="0"/>
              <a:t>power</a:t>
            </a:r>
            <a:r>
              <a:rPr lang="en-US" sz="1800" dirty="0"/>
              <a:t> of the test against that specific alternative.</a:t>
            </a:r>
          </a:p>
          <a:p>
            <a:r>
              <a:rPr lang="en-US" sz="1800" dirty="0"/>
              <a:t>In the Wienermobile example, we can show the probability that I choose </a:t>
            </a:r>
            <a:r>
              <a:rPr lang="en-US" sz="1800" b="1" dirty="0"/>
              <a:t>H</a:t>
            </a:r>
            <a:r>
              <a:rPr lang="en-US" sz="1800" b="1" baseline="-25000" dirty="0"/>
              <a:t>0</a:t>
            </a:r>
            <a:r>
              <a:rPr lang="en-US" sz="1800" dirty="0"/>
              <a:t> when I should have chosen H</a:t>
            </a:r>
            <a:r>
              <a:rPr lang="en-US" sz="1800" baseline="-25000" dirty="0"/>
              <a:t>a</a:t>
            </a:r>
            <a:r>
              <a:rPr lang="en-US" sz="1800" dirty="0"/>
              <a:t> was 0.4189. So what is the probability that I choose </a:t>
            </a:r>
            <a:r>
              <a:rPr lang="en-US" sz="1800" b="1" dirty="0"/>
              <a:t>H</a:t>
            </a:r>
            <a:r>
              <a:rPr lang="en-US" sz="1800" b="1" baseline="-25000" dirty="0"/>
              <a:t>a</a:t>
            </a:r>
            <a:r>
              <a:rPr lang="en-US" sz="1800" dirty="0"/>
              <a:t> when I </a:t>
            </a:r>
            <a:r>
              <a:rPr lang="en-US" sz="1800" u="sng" dirty="0"/>
              <a:t>should have</a:t>
            </a:r>
            <a:r>
              <a:rPr lang="en-US" sz="1800" dirty="0"/>
              <a:t> chosen H</a:t>
            </a:r>
            <a:r>
              <a:rPr lang="en-US" sz="1800" baseline="-25000" dirty="0"/>
              <a:t>a</a:t>
            </a:r>
            <a:r>
              <a:rPr lang="en-US" sz="1800" dirty="0"/>
              <a:t>? P(A) = P(A|B) + P(A|B’)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CA87A-97FD-462B-B4CA-2F04A9AF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67250-3BA7-421E-9289-A1667C85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06" y="514756"/>
            <a:ext cx="1772053" cy="17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58366-7F7E-4629-B32A-88CB31D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70" y="1660680"/>
            <a:ext cx="8309530" cy="30064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8367FD-AED1-4AD9-8288-71727EE1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Alpha, Beta, and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E27D8-986E-4564-92FF-6877CF98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05D8EF94-2E04-4E73-BD38-6FA06F3B67AB}"/>
              </a:ext>
            </a:extLst>
          </p:cNvPr>
          <p:cNvSpPr/>
          <p:nvPr/>
        </p:nvSpPr>
        <p:spPr>
          <a:xfrm>
            <a:off x="1719072" y="2206752"/>
            <a:ext cx="1008888" cy="411480"/>
          </a:xfrm>
          <a:prstGeom prst="borderCallout2">
            <a:avLst>
              <a:gd name="adj1" fmla="val 51777"/>
              <a:gd name="adj2" fmla="val 99411"/>
              <a:gd name="adj3" fmla="val 51037"/>
              <a:gd name="adj4" fmla="val 125053"/>
              <a:gd name="adj5" fmla="val 503886"/>
              <a:gd name="adj6" fmla="val 199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Alpha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1B06AC9C-E4DB-4078-A321-E7EAEB7CEA94}"/>
              </a:ext>
            </a:extLst>
          </p:cNvPr>
          <p:cNvSpPr/>
          <p:nvPr/>
        </p:nvSpPr>
        <p:spPr>
          <a:xfrm>
            <a:off x="7053535" y="2724912"/>
            <a:ext cx="914400" cy="612648"/>
          </a:xfrm>
          <a:prstGeom prst="borderCallout2">
            <a:avLst>
              <a:gd name="adj1" fmla="val 51106"/>
              <a:gd name="adj2" fmla="val -641"/>
              <a:gd name="adj3" fmla="val 51106"/>
              <a:gd name="adj4" fmla="val -22961"/>
              <a:gd name="adj5" fmla="val 220958"/>
              <a:gd name="adj6" fmla="val -111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D2BD6-805C-4D41-AF86-38AF5E4D0B5C}"/>
              </a:ext>
            </a:extLst>
          </p:cNvPr>
          <p:cNvSpPr txBox="1"/>
          <p:nvPr/>
        </p:nvSpPr>
        <p:spPr>
          <a:xfrm>
            <a:off x="7412736" y="9265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Desmos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F7425945-D240-4724-A03B-B7A67F605CA8}"/>
              </a:ext>
            </a:extLst>
          </p:cNvPr>
          <p:cNvSpPr/>
          <p:nvPr/>
        </p:nvSpPr>
        <p:spPr>
          <a:xfrm>
            <a:off x="547830" y="2926080"/>
            <a:ext cx="1008888" cy="411480"/>
          </a:xfrm>
          <a:prstGeom prst="borderCallout2">
            <a:avLst>
              <a:gd name="adj1" fmla="val 51777"/>
              <a:gd name="adj2" fmla="val 99411"/>
              <a:gd name="adj3" fmla="val 51037"/>
              <a:gd name="adj4" fmla="val 125053"/>
              <a:gd name="adj5" fmla="val 224166"/>
              <a:gd name="adj6" fmla="val 21540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34C9FE-11B6-44CF-8311-5D02BB62ACA9}"/>
              </a:ext>
            </a:extLst>
          </p:cNvPr>
          <p:cNvGrpSpPr/>
          <p:nvPr/>
        </p:nvGrpSpPr>
        <p:grpSpPr>
          <a:xfrm>
            <a:off x="1393980" y="1371395"/>
            <a:ext cx="6749801" cy="379924"/>
            <a:chOff x="2810933" y="3010922"/>
            <a:chExt cx="3443134" cy="37992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94EE8C-7670-4BC7-A305-787ED92C6AE3}"/>
                </a:ext>
              </a:extLst>
            </p:cNvPr>
            <p:cNvCxnSpPr/>
            <p:nvPr/>
          </p:nvCxnSpPr>
          <p:spPr>
            <a:xfrm>
              <a:off x="4174653" y="3332595"/>
              <a:ext cx="2079414" cy="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1B66E2-42B3-481F-AD4B-72296ABB33AF}"/>
                </a:ext>
              </a:extLst>
            </p:cNvPr>
            <p:cNvSpPr txBox="1"/>
            <p:nvPr/>
          </p:nvSpPr>
          <p:spPr>
            <a:xfrm>
              <a:off x="4652544" y="3021514"/>
              <a:ext cx="58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Choose H</a:t>
              </a:r>
              <a:r>
                <a:rPr lang="en-US" baseline="-25000" dirty="0">
                  <a:solidFill>
                    <a:schemeClr val="accent4"/>
                  </a:solidFill>
                </a:rPr>
                <a:t>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724627-8D44-4B85-ADC5-6CE6B4643D1B}"/>
                </a:ext>
              </a:extLst>
            </p:cNvPr>
            <p:cNvCxnSpPr/>
            <p:nvPr/>
          </p:nvCxnSpPr>
          <p:spPr>
            <a:xfrm>
              <a:off x="2810933" y="3332595"/>
              <a:ext cx="1307253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82079B-1FF3-4110-B066-88AF77A4216B}"/>
                </a:ext>
              </a:extLst>
            </p:cNvPr>
            <p:cNvSpPr txBox="1"/>
            <p:nvPr/>
          </p:nvSpPr>
          <p:spPr>
            <a:xfrm>
              <a:off x="2947739" y="3010922"/>
              <a:ext cx="586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Choose H</a:t>
              </a:r>
              <a:r>
                <a:rPr lang="en-US" baseline="-25000" dirty="0">
                  <a:solidFill>
                    <a:schemeClr val="accent6"/>
                  </a:solidFill>
                </a:rPr>
                <a:t>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94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74AE-C3D5-4C55-9183-5D79D1FB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553"/>
            <a:ext cx="8229600" cy="801290"/>
          </a:xfrm>
        </p:spPr>
        <p:txBody>
          <a:bodyPr/>
          <a:lstStyle/>
          <a:p>
            <a:r>
              <a:rPr lang="en-US" dirty="0"/>
              <a:t>Beta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CFE9D-E678-41BE-8234-B553E4E714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4932"/>
                <a:ext cx="8229600" cy="3012565"/>
              </a:xfrm>
            </p:spPr>
            <p:txBody>
              <a:bodyPr/>
              <a:lstStyle/>
              <a:p>
                <a:r>
                  <a:rPr lang="el-GR" sz="2000" dirty="0"/>
                  <a:t>μ</a:t>
                </a:r>
                <a:r>
                  <a:rPr lang="en-US" sz="2000" dirty="0"/>
                  <a:t> = 35,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= 31.9,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dirty="0"/>
                  <a:t> = 5.3, n = 10</a:t>
                </a:r>
              </a:p>
              <a:p>
                <a:r>
                  <a:rPr lang="en-US" sz="2000" dirty="0"/>
                  <a:t>Steps to find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alpha, find critical z for H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We call this z</a:t>
                </a:r>
                <a:r>
                  <a:rPr lang="el-GR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critical x.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critical x to find the z-score with respect to the “new”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H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We call this z</a:t>
                </a:r>
                <a:r>
                  <a:rPr lang="el-GR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𝑐𝑟𝑖𝑡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area on the H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side of z</a:t>
                </a:r>
                <a:r>
                  <a:rPr lang="el-GR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CFE9D-E678-41BE-8234-B553E4E71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4932"/>
                <a:ext cx="8229600" cy="3012565"/>
              </a:xfrm>
              <a:blipFill>
                <a:blip r:embed="rId2"/>
                <a:stretch>
                  <a:fillRect l="-667" t="-808" b="-2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8906F-4F13-454F-8CC3-B1F6B0C5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55246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1489-4174-41D9-929A-AFDF2601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799"/>
            <a:ext cx="8229600" cy="801290"/>
          </a:xfrm>
        </p:spPr>
        <p:txBody>
          <a:bodyPr/>
          <a:lstStyle/>
          <a:p>
            <a:r>
              <a:rPr lang="en-US" dirty="0"/>
              <a:t>Increasing the Power / Decreasing 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914F-3DF4-4502-9C0A-E5681462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089"/>
            <a:ext cx="8229600" cy="3193839"/>
          </a:xfrm>
        </p:spPr>
        <p:txBody>
          <a:bodyPr/>
          <a:lstStyle/>
          <a:p>
            <a:r>
              <a:rPr lang="en-US" sz="1600" dirty="0"/>
              <a:t>Suppose we have performed a power calculation and found that the power is too small. There are four ways to increase power: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Increase the significance level α. </a:t>
            </a:r>
            <a:r>
              <a:rPr lang="en-US" sz="1600" dirty="0"/>
              <a:t>It is easier to reject a null hypothesis with a larger α level.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Consider another value for μ that is farther from the null value. </a:t>
            </a:r>
            <a:r>
              <a:rPr lang="en-US" sz="1600" dirty="0"/>
              <a:t>Values of μ that are farther from the hypothesized value are easier to detect. This is called </a:t>
            </a:r>
            <a:r>
              <a:rPr lang="en-US" sz="1600" u="sng" dirty="0"/>
              <a:t>effect size</a:t>
            </a:r>
            <a:r>
              <a:rPr lang="en-US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Increase the sample size. </a:t>
            </a:r>
            <a:r>
              <a:rPr lang="en-US" sz="1600" dirty="0"/>
              <a:t>More data will provide better information about the sample average, so we have a better chance of distinguishing values of μ.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Decrease σ.</a:t>
            </a:r>
            <a:r>
              <a:rPr lang="en-US" sz="1600" dirty="0"/>
              <a:t> Improving the measuring process and restricting attention to a subpopulation are possible ways to decrease σ.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B148-5B0E-452F-ADD0-4568CD28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55382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943F-D3F6-4DD1-B020-10ACA12C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7341"/>
            <a:ext cx="8229600" cy="801290"/>
          </a:xfrm>
        </p:spPr>
        <p:txBody>
          <a:bodyPr/>
          <a:lstStyle/>
          <a:p>
            <a:r>
              <a:rPr lang="en-US" dirty="0"/>
              <a:t>Sample Size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82B18-5C68-46F9-9DCA-AE75EDFF7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4313"/>
                <a:ext cx="8229600" cy="3012565"/>
              </a:xfrm>
            </p:spPr>
            <p:txBody>
              <a:bodyPr/>
              <a:lstStyle/>
              <a:p>
                <a:r>
                  <a:rPr lang="en-US" sz="1800" dirty="0"/>
                  <a:t>We see sample size is the easiest way to get power up.</a:t>
                </a:r>
              </a:p>
              <a:p>
                <a:r>
                  <a:rPr lang="en-US" sz="1800" dirty="0"/>
                  <a:t>How large a sample would be required so that the power is at least 0.9?</a:t>
                </a:r>
              </a:p>
              <a:p>
                <a:r>
                  <a:rPr lang="en-US" sz="1800" dirty="0"/>
                  <a:t>Sample size required for an α-level test with power = 1 – </a:t>
                </a:r>
                <a:r>
                  <a:rPr lang="el-GR" sz="1800" dirty="0"/>
                  <a:t>β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0" dirty="0"/>
                  <a:t>For 1-tailed test,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2-tailed test,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where </a:t>
                </a:r>
                <a:r>
                  <a:rPr lang="el-GR" sz="1800" dirty="0"/>
                  <a:t>μ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 and </a:t>
                </a:r>
                <a:r>
                  <a:rPr lang="el-GR" sz="1800" dirty="0"/>
                  <a:t>μ</a:t>
                </a:r>
                <a:r>
                  <a:rPr lang="en-US" sz="1800" baseline="-25000" dirty="0"/>
                  <a:t>A</a:t>
                </a:r>
                <a:r>
                  <a:rPr lang="en-US" sz="1800" dirty="0"/>
                  <a:t> are the hypothetical values for the population mean under H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 and H</a:t>
                </a:r>
                <a:r>
                  <a:rPr lang="en-US" sz="1800" baseline="-25000" dirty="0"/>
                  <a:t>A</a:t>
                </a:r>
                <a:r>
                  <a:rPr lang="en-US" sz="1800" dirty="0"/>
                  <a:t>, respectively.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82B18-5C68-46F9-9DCA-AE75EDFF7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4313"/>
                <a:ext cx="8229600" cy="3012565"/>
              </a:xfrm>
              <a:blipFill>
                <a:blip r:embed="rId2"/>
                <a:stretch>
                  <a:fillRect l="-593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56F78-347C-4C6B-A938-1C1E3FF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7F11B-7E3B-4766-8935-FC65DDED8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63" y="2072132"/>
            <a:ext cx="1545171" cy="154517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8FD1B0-BEA5-4A07-B924-3D0A2364CB41}"/>
              </a:ext>
            </a:extLst>
          </p:cNvPr>
          <p:cNvGraphicFramePr>
            <a:graphicFrameLocks noGrp="1"/>
          </p:cNvGraphicFramePr>
          <p:nvPr/>
        </p:nvGraphicFramePr>
        <p:xfrm>
          <a:off x="5370163" y="4189488"/>
          <a:ext cx="347472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6400523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5376097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7515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z (Two Tails)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z (One Tail)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610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 = 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 = ±1.645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 = -1.28 or z = 1.28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206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 = 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 = ±1.96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 = -1.645 or z = 1.645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48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 = 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 = ±2.576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 = -2.33 or z = 2.33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36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E453-3B0B-4498-B6AE-E8017D67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Calculation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E0D2-8E80-49E3-9FAA-D9A77908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DJ Burns wishes to conduct the following test: H</a:t>
            </a:r>
            <a:r>
              <a:rPr lang="en-US" sz="1800" baseline="-25000" dirty="0"/>
              <a:t>0</a:t>
            </a:r>
            <a:r>
              <a:rPr lang="en-US" sz="1800" dirty="0"/>
              <a:t>: </a:t>
            </a:r>
            <a:r>
              <a:rPr lang="el-GR" sz="1800" dirty="0"/>
              <a:t>μ</a:t>
            </a:r>
            <a:r>
              <a:rPr lang="en-US" sz="1800" dirty="0"/>
              <a:t> ≤ 0 vs. H</a:t>
            </a:r>
            <a:r>
              <a:rPr lang="en-US" sz="1800" baseline="-25000" dirty="0"/>
              <a:t>a</a:t>
            </a:r>
            <a:r>
              <a:rPr lang="en-US" sz="1800" dirty="0"/>
              <a:t>: </a:t>
            </a:r>
            <a:r>
              <a:rPr lang="el-GR" sz="1800" dirty="0"/>
              <a:t>μ</a:t>
            </a:r>
            <a:r>
              <a:rPr lang="en-US" sz="1800" dirty="0"/>
              <a:t> &gt; 0 using </a:t>
            </a:r>
            <a:r>
              <a:rPr lang="el-GR" sz="1800" dirty="0"/>
              <a:t>α</a:t>
            </a:r>
            <a:r>
              <a:rPr lang="en-US" sz="1800" dirty="0"/>
              <a:t> = 0.05.</a:t>
            </a:r>
          </a:p>
          <a:p>
            <a:r>
              <a:rPr lang="en-US" sz="1800" dirty="0"/>
              <a:t>Assume that the population SD σ = 6.6 and n = 36.</a:t>
            </a:r>
          </a:p>
          <a:p>
            <a:r>
              <a:rPr lang="en-US" sz="1800" dirty="0"/>
              <a:t>What is the power of the test to detect a true μ = 2.5? Also stated as </a:t>
            </a:r>
            <a:r>
              <a:rPr lang="el-GR" sz="1800" dirty="0"/>
              <a:t>β</a:t>
            </a:r>
            <a:r>
              <a:rPr lang="en-US" sz="1800" dirty="0"/>
              <a:t>(2.5).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AF426-8395-422C-8DAD-C0F087FD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09A0601B-1365-4CAF-8C94-8E74875E0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" y="49851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FCF97-99C0-4FCA-BF6F-9858C64D05D4}"/>
              </a:ext>
            </a:extLst>
          </p:cNvPr>
          <p:cNvSpPr txBox="1"/>
          <p:nvPr/>
        </p:nvSpPr>
        <p:spPr>
          <a:xfrm>
            <a:off x="6676670" y="1311157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DJ Burns Power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5D46-66F7-4736-8D01-9FF0FE4D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Desmos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17789-242B-48C1-99A4-BD79C068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94C7C-2B77-4F88-B33A-C70A2BE0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40" y="1425953"/>
            <a:ext cx="7718320" cy="32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1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AC788-E481-458A-B800-086FF545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98574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7888F-F03B-47B3-B4A3-7D3A2FFABAE3}"/>
              </a:ext>
            </a:extLst>
          </p:cNvPr>
          <p:cNvSpPr txBox="1"/>
          <p:nvPr/>
        </p:nvSpPr>
        <p:spPr>
          <a:xfrm>
            <a:off x="3904648" y="5055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vs. 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0E943-6A0F-41D8-A8AF-9F391923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512224"/>
            <a:ext cx="60769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3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8270-194F-4C5B-BF84-1DFFC303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786"/>
            <a:ext cx="8229600" cy="801290"/>
          </a:xfrm>
        </p:spPr>
        <p:txBody>
          <a:bodyPr/>
          <a:lstStyle/>
          <a:p>
            <a:r>
              <a:rPr lang="en-US" dirty="0"/>
              <a:t>Alpha / Beta / Power Using 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D3210-3081-47C5-9E8F-29E58A9F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65ABF-15AA-4B9C-9ED9-E3D20050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2" y="1164085"/>
            <a:ext cx="4898136" cy="2751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E7086-0106-4999-BB06-EDEB9A7115F8}"/>
              </a:ext>
            </a:extLst>
          </p:cNvPr>
          <p:cNvSpPr txBox="1"/>
          <p:nvPr/>
        </p:nvSpPr>
        <p:spPr>
          <a:xfrm>
            <a:off x="710205" y="3279317"/>
            <a:ext cx="772358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talked about how we must use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avoid using numerical methods to find beta or power.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R, you can quickly run this calculation using t-procedures.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 to R and try these commands: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power.t.test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(n=36, delta=2.5,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=6.6,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sig.level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=0.05, type='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one.sample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’, alternative='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one.sided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4566E-ED47-4861-8C57-F7546DC3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23" y="1707430"/>
            <a:ext cx="2997354" cy="132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88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ACA3-1844-497E-B83B-1968B405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Lecture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CE54-BA4E-4251-9128-9DA9DB91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7.5 – one-sample t-test</a:t>
            </a:r>
          </a:p>
          <a:p>
            <a:pPr lvl="1"/>
            <a:r>
              <a:rPr lang="en-US" dirty="0"/>
              <a:t>If we wish to test a hypothesis about a mean where we do not know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do not know anything about the normality of the population</a:t>
            </a:r>
            <a:endParaRPr lang="en-US" dirty="0"/>
          </a:p>
          <a:p>
            <a:r>
              <a:rPr lang="en-US" dirty="0"/>
              <a:t>Chapter 7.6 – one-sample z proportion</a:t>
            </a:r>
          </a:p>
          <a:p>
            <a:pPr lvl="1"/>
            <a:r>
              <a:rPr lang="en-US" dirty="0"/>
              <a:t>If we wish to test a hypothesis about a proportion where we have at least 10 successes and 10 failures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661C3-0A72-4BA5-BC1E-EA10AA4E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11242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AAF2-6DDB-4B5B-A690-DE8B758DE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One-Sample t-test Review</a:t>
            </a:r>
          </a:p>
        </p:txBody>
      </p:sp>
    </p:spTree>
    <p:extLst>
      <p:ext uri="{BB962C8B-B14F-4D97-AF65-F5344CB8AC3E}">
        <p14:creationId xmlns:p14="http://schemas.microsoft.com/office/powerpoint/2010/main" val="23612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849" y="469392"/>
            <a:ext cx="6283411" cy="6486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One-sample mean HT,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-table approach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1562" y="1117998"/>
            <a:ext cx="4987414" cy="32823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A study is carried out to measure the </a:t>
            </a:r>
          </a:p>
          <a:p>
            <a:pPr>
              <a:buNone/>
            </a:pPr>
            <a:r>
              <a:rPr lang="en-US" dirty="0"/>
              <a:t>production of cucumbers in a farm. You </a:t>
            </a:r>
          </a:p>
          <a:p>
            <a:pPr>
              <a:buNone/>
            </a:pPr>
            <a:r>
              <a:rPr lang="en-US" dirty="0"/>
              <a:t>are told that the mean production of </a:t>
            </a:r>
          </a:p>
          <a:p>
            <a:pPr>
              <a:buNone/>
            </a:pPr>
            <a:r>
              <a:rPr lang="en-US" dirty="0"/>
              <a:t>cucumbers produced in the whole region is </a:t>
            </a:r>
          </a:p>
          <a:p>
            <a:pPr marL="0" indent="0">
              <a:buNone/>
            </a:pPr>
            <a:r>
              <a:rPr lang="en-US" dirty="0"/>
              <a:t>42. Studying </a:t>
            </a:r>
            <a:r>
              <a:rPr lang="en-US" b="1" u="sng" dirty="0"/>
              <a:t>10</a:t>
            </a:r>
            <a:r>
              <a:rPr lang="en-US" u="sng" dirty="0"/>
              <a:t> plots of land</a:t>
            </a:r>
            <a:r>
              <a:rPr lang="en-US" dirty="0"/>
              <a:t>, it is found </a:t>
            </a:r>
          </a:p>
          <a:p>
            <a:pPr marL="0" indent="0">
              <a:buNone/>
            </a:pPr>
            <a:r>
              <a:rPr lang="en-US" dirty="0"/>
              <a:t>that the </a:t>
            </a:r>
            <a:r>
              <a:rPr lang="en-US" b="1" u="sng" dirty="0"/>
              <a:t>mean</a:t>
            </a:r>
            <a:r>
              <a:rPr lang="en-US" u="sng" dirty="0"/>
              <a:t> number of cucumbers </a:t>
            </a:r>
          </a:p>
          <a:p>
            <a:pPr marL="0" indent="0">
              <a:buNone/>
            </a:pPr>
            <a:r>
              <a:rPr lang="en-US" u="sng" dirty="0"/>
              <a:t>produced is </a:t>
            </a:r>
            <a:r>
              <a:rPr lang="en-US" b="1" u="sng" dirty="0"/>
              <a:t>34</a:t>
            </a:r>
            <a:r>
              <a:rPr lang="en-US" dirty="0"/>
              <a:t> with a </a:t>
            </a:r>
            <a:r>
              <a:rPr lang="en-US" b="1" u="sng" dirty="0"/>
              <a:t>standard </a:t>
            </a:r>
          </a:p>
          <a:p>
            <a:pPr marL="0" indent="0">
              <a:buNone/>
            </a:pPr>
            <a:r>
              <a:rPr lang="en-US" b="1" u="sng" dirty="0"/>
              <a:t>deviation </a:t>
            </a:r>
            <a:r>
              <a:rPr lang="en-US" u="sng" dirty="0"/>
              <a:t>of</a:t>
            </a:r>
            <a:r>
              <a:rPr lang="en-US" dirty="0"/>
              <a:t> </a:t>
            </a:r>
            <a:r>
              <a:rPr lang="en-US" b="1" u="sng" dirty="0"/>
              <a:t>12.75</a:t>
            </a:r>
            <a:r>
              <a:rPr lang="en-US" b="1" dirty="0"/>
              <a:t>. </a:t>
            </a:r>
            <a:r>
              <a:rPr lang="en-US" dirty="0"/>
              <a:t>Conduct a </a:t>
            </a:r>
            <a:r>
              <a:rPr lang="en-US" u="sng" dirty="0"/>
              <a:t>hypothesis </a:t>
            </a:r>
          </a:p>
          <a:p>
            <a:pPr marL="0" indent="0">
              <a:buNone/>
            </a:pPr>
            <a:r>
              <a:rPr lang="en-US" u="sng" dirty="0"/>
              <a:t>test</a:t>
            </a:r>
            <a:r>
              <a:rPr lang="en-US" dirty="0"/>
              <a:t> with </a:t>
            </a:r>
            <a:r>
              <a:rPr lang="el-GR" b="1" u="sng" dirty="0">
                <a:cs typeface="Times New Roman" pitchFamily="18" charset="0"/>
              </a:rPr>
              <a:t>α</a:t>
            </a:r>
            <a:r>
              <a:rPr lang="en-US" b="1" u="sng" dirty="0">
                <a:cs typeface="Times New Roman" pitchFamily="18" charset="0"/>
              </a:rPr>
              <a:t> = 0.05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to determine if the </a:t>
            </a:r>
          </a:p>
          <a:p>
            <a:pPr marL="0" indent="0">
              <a:buNone/>
            </a:pPr>
            <a:r>
              <a:rPr lang="en-US" u="sng" dirty="0">
                <a:cs typeface="Times New Roman" pitchFamily="18" charset="0"/>
              </a:rPr>
              <a:t>mean production of cucumbers in the </a:t>
            </a:r>
          </a:p>
          <a:p>
            <a:pPr marL="0" indent="0">
              <a:buNone/>
            </a:pPr>
            <a:r>
              <a:rPr lang="en-US" u="sng" dirty="0">
                <a:cs typeface="Times New Roman" pitchFamily="18" charset="0"/>
              </a:rPr>
              <a:t>whole region is </a:t>
            </a:r>
            <a:r>
              <a:rPr lang="en-US" b="1" u="sng" dirty="0">
                <a:cs typeface="Times New Roman" pitchFamily="18" charset="0"/>
              </a:rPr>
              <a:t>less than 42</a:t>
            </a:r>
            <a:r>
              <a:rPr lang="en-US" b="1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  </a:t>
            </a:r>
            <a:endParaRPr lang="el-GR" dirty="0"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585" y="1117999"/>
            <a:ext cx="2108763" cy="3305391"/>
            <a:chOff x="6226216" y="1600200"/>
            <a:chExt cx="2811684" cy="4407188"/>
          </a:xfrm>
        </p:grpSpPr>
        <p:pic>
          <p:nvPicPr>
            <p:cNvPr id="6" name="Picture 5" descr="cucumbers(en.wikipedia.org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6216" y="1600200"/>
              <a:ext cx="2811684" cy="4038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29400" y="5715000"/>
              <a:ext cx="120161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En.wikipedia.org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F7E9EE-6D4B-4D5F-BDC0-62D18AC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74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Brace 19"/>
          <p:cNvSpPr/>
          <p:nvPr/>
        </p:nvSpPr>
        <p:spPr>
          <a:xfrm>
            <a:off x="770354" y="538597"/>
            <a:ext cx="264461" cy="139175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876" y="995552"/>
            <a:ext cx="25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687012" y="1995922"/>
            <a:ext cx="356054" cy="78581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1989" y="2201182"/>
            <a:ext cx="25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687012" y="2830067"/>
            <a:ext cx="356054" cy="104466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3220" y="3122850"/>
            <a:ext cx="25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687012" y="3881872"/>
            <a:ext cx="356054" cy="9358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3994" y="4107414"/>
            <a:ext cx="25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8C1A5-DB40-4A4F-B442-776B8598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49B04-2225-4968-ABA6-C4D1697C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10" y="673119"/>
            <a:ext cx="5748878" cy="39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-value_for_tomato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85901"/>
            <a:ext cx="6858000" cy="305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Using the t table to get a P-value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A62EC1-32EB-4A3B-A91A-F0252AE6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0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893" t="730" r="-1" b="8576"/>
          <a:stretch/>
        </p:blipFill>
        <p:spPr>
          <a:xfrm>
            <a:off x="1700213" y="796528"/>
            <a:ext cx="5818584" cy="35504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623793" y="1439466"/>
            <a:ext cx="0" cy="303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64249" y="4511278"/>
          <a:ext cx="319088" cy="17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249" y="4511278"/>
                        <a:ext cx="319088" cy="178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522864" y="4496991"/>
          <a:ext cx="597694" cy="17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6" imgW="596880" imgH="177480" progId="Equation.DSMT4">
                  <p:embed/>
                </p:oleObj>
              </mc:Choice>
              <mc:Fallback>
                <p:oleObj name="Equation" r:id="rId6" imgW="59688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864" y="4496991"/>
                        <a:ext cx="597694" cy="178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829052" y="3446859"/>
            <a:ext cx="14287" cy="104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200275" y="3454003"/>
            <a:ext cx="1643063" cy="521494"/>
          </a:xfrm>
          <a:custGeom>
            <a:avLst/>
            <a:gdLst>
              <a:gd name="connsiteX0" fmla="*/ 2190750 w 2190750"/>
              <a:gd name="connsiteY0" fmla="*/ 0 h 695325"/>
              <a:gd name="connsiteX1" fmla="*/ 2190750 w 2190750"/>
              <a:gd name="connsiteY1" fmla="*/ 695325 h 695325"/>
              <a:gd name="connsiteX2" fmla="*/ 0 w 2190750"/>
              <a:gd name="connsiteY2" fmla="*/ 695325 h 695325"/>
              <a:gd name="connsiteX3" fmla="*/ 9525 w 2190750"/>
              <a:gd name="connsiteY3" fmla="*/ 561975 h 695325"/>
              <a:gd name="connsiteX4" fmla="*/ 400050 w 2190750"/>
              <a:gd name="connsiteY4" fmla="*/ 552450 h 695325"/>
              <a:gd name="connsiteX5" fmla="*/ 704850 w 2190750"/>
              <a:gd name="connsiteY5" fmla="*/ 552450 h 695325"/>
              <a:gd name="connsiteX6" fmla="*/ 1047750 w 2190750"/>
              <a:gd name="connsiteY6" fmla="*/ 542925 h 695325"/>
              <a:gd name="connsiteX7" fmla="*/ 1285875 w 2190750"/>
              <a:gd name="connsiteY7" fmla="*/ 523875 h 695325"/>
              <a:gd name="connsiteX8" fmla="*/ 1524000 w 2190750"/>
              <a:gd name="connsiteY8" fmla="*/ 495300 h 695325"/>
              <a:gd name="connsiteX9" fmla="*/ 1733550 w 2190750"/>
              <a:gd name="connsiteY9" fmla="*/ 419100 h 695325"/>
              <a:gd name="connsiteX10" fmla="*/ 1905000 w 2190750"/>
              <a:gd name="connsiteY10" fmla="*/ 314325 h 695325"/>
              <a:gd name="connsiteX11" fmla="*/ 2009775 w 2190750"/>
              <a:gd name="connsiteY11" fmla="*/ 219075 h 695325"/>
              <a:gd name="connsiteX12" fmla="*/ 2085975 w 2190750"/>
              <a:gd name="connsiteY12" fmla="*/ 123825 h 695325"/>
              <a:gd name="connsiteX13" fmla="*/ 2190750 w 2190750"/>
              <a:gd name="connsiteY13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750" h="695325">
                <a:moveTo>
                  <a:pt x="2190750" y="0"/>
                </a:moveTo>
                <a:lnTo>
                  <a:pt x="2190750" y="695325"/>
                </a:lnTo>
                <a:lnTo>
                  <a:pt x="0" y="695325"/>
                </a:lnTo>
                <a:lnTo>
                  <a:pt x="9525" y="561975"/>
                </a:lnTo>
                <a:lnTo>
                  <a:pt x="400050" y="552450"/>
                </a:lnTo>
                <a:lnTo>
                  <a:pt x="704850" y="552450"/>
                </a:lnTo>
                <a:lnTo>
                  <a:pt x="1047750" y="542925"/>
                </a:lnTo>
                <a:lnTo>
                  <a:pt x="1285875" y="523875"/>
                </a:lnTo>
                <a:lnTo>
                  <a:pt x="1524000" y="495300"/>
                </a:lnTo>
                <a:lnTo>
                  <a:pt x="1733550" y="419100"/>
                </a:lnTo>
                <a:lnTo>
                  <a:pt x="1905000" y="314325"/>
                </a:lnTo>
                <a:lnTo>
                  <a:pt x="2009775" y="219075"/>
                </a:lnTo>
                <a:lnTo>
                  <a:pt x="2085975" y="123825"/>
                </a:lnTo>
                <a:lnTo>
                  <a:pt x="219075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78970" y="2661047"/>
            <a:ext cx="478631" cy="120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4026" y="2384048"/>
            <a:ext cx="1935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P-value= P(T&lt;-1.98)&lt;0.05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9735" y="960834"/>
            <a:ext cx="2461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t(9) distribution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E2671-0D9C-45C4-9235-049F65CD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838048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807557896,C:\Documents and Settings\egundlach\Desktop\Spring 2010 STAT 301\Online Course Lectures\Chapter 7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07557896,C:\Documents and Settings\egundlach\Desktop\Spring 2010 STAT 301\Online Course Lectures\Chapter 7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807557896,C:\Documents and Settings\egundlach\Desktop\Spring 2010 STAT 301\Online Course Lectures\Chapter 7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807557896,C:\Documents and Settings\egundlach\Desktop\Spring 2010 STAT 301\Online Course Lectures\Chapter 7\Media.ppcx"/>
</p:tagLst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ncstate-ppt-template-16x9-horizontal-left-brick</Template>
  <TotalTime>18066</TotalTime>
  <Words>1874</Words>
  <Application>Microsoft Office PowerPoint</Application>
  <PresentationFormat>On-screen Show (16:9)</PresentationFormat>
  <Paragraphs>212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Cambria Math</vt:lpstr>
      <vt:lpstr>NCStateU-horizontal-left-logo</vt:lpstr>
      <vt:lpstr>Equation</vt:lpstr>
      <vt:lpstr>Lecture 15</vt:lpstr>
      <vt:lpstr>Today’s Updates / Reminders</vt:lpstr>
      <vt:lpstr>PowerPoint Presentation</vt:lpstr>
      <vt:lpstr>Review of Lecture 14</vt:lpstr>
      <vt:lpstr>One-Sample t-test Review</vt:lpstr>
      <vt:lpstr>One-sample mean HT, t-table approach</vt:lpstr>
      <vt:lpstr>PowerPoint Presentation</vt:lpstr>
      <vt:lpstr>Using the t table to get a P-value</vt:lpstr>
      <vt:lpstr>PowerPoint Presentation</vt:lpstr>
      <vt:lpstr>Guidelines for One Sample t-Test When is it ok to use the t procedures?</vt:lpstr>
      <vt:lpstr>How do you check to see if your data are Normally distributed? How to check for skewness and outliers?</vt:lpstr>
      <vt:lpstr>One-Sample Proportion</vt:lpstr>
      <vt:lpstr>NFL Overtime Rules</vt:lpstr>
      <vt:lpstr>PowerPoint Presentation</vt:lpstr>
      <vt:lpstr>PowerPoint Presentation</vt:lpstr>
      <vt:lpstr>Chapter 7.8</vt:lpstr>
      <vt:lpstr>Error</vt:lpstr>
      <vt:lpstr>Error Types</vt:lpstr>
      <vt:lpstr>Hypothesis Test Example</vt:lpstr>
      <vt:lpstr>Hypothesis Test Example</vt:lpstr>
      <vt:lpstr>Hypothesis Test Example</vt:lpstr>
      <vt:lpstr>Alpha</vt:lpstr>
      <vt:lpstr>Beta</vt:lpstr>
      <vt:lpstr>Alpha, Beta, and Power</vt:lpstr>
      <vt:lpstr>Beta (β)</vt:lpstr>
      <vt:lpstr>Increasing the Power / Decreasing β</vt:lpstr>
      <vt:lpstr>Sample Size Determination</vt:lpstr>
      <vt:lpstr>Power Calculation Example</vt:lpstr>
      <vt:lpstr>Desmos Results</vt:lpstr>
      <vt:lpstr>Alpha / Beta / Power Using R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ST350 Lecture 15</dc:title>
  <dc:creator>Spencer Cline Hamrick</dc:creator>
  <cp:lastModifiedBy>Spencer Cline Hamrick</cp:lastModifiedBy>
  <cp:revision>309</cp:revision>
  <dcterms:created xsi:type="dcterms:W3CDTF">2024-08-11T21:43:55Z</dcterms:created>
  <dcterms:modified xsi:type="dcterms:W3CDTF">2025-11-12T14:57:44Z</dcterms:modified>
</cp:coreProperties>
</file>